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66" r:id="rId3"/>
    <p:sldId id="263" r:id="rId4"/>
    <p:sldId id="264" r:id="rId5"/>
    <p:sldId id="265" r:id="rId6"/>
    <p:sldId id="262" r:id="rId7"/>
    <p:sldId id="267" r:id="rId8"/>
    <p:sldId id="268" r:id="rId9"/>
    <p:sldId id="260" r:id="rId10"/>
    <p:sldId id="269" r:id="rId11"/>
    <p:sldId id="27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2015.06.18.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8EAB-D16C-4707-8CCC-B4AE091A9C7F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D72-719F-47D5-B2EF-4C83DBF986A3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FA86-684B-4957-81C2-37FECD3E4964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DA86-E7B6-4353-98E6-0031FBA1C02C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B77D-EE90-42B3-8A83-DFED34EEAB1A}" type="datetime1">
              <a:rPr lang="hu-HU" smtClean="0"/>
              <a:t>2015.06.18.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A258-F55E-4299-944F-8E1E1B476267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B7B4-D948-4A01-B20E-35202520C7FD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B17F-D675-4230-9839-235E4C40C858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956376" cy="4752528"/>
          </a:xfrm>
        </p:spPr>
        <p:txBody>
          <a:bodyPr/>
          <a:lstStyle/>
          <a:p>
            <a:r>
              <a:rPr lang="hu-HU" sz="2800" b="0" dirty="0"/>
              <a:t/>
            </a:r>
            <a:br>
              <a:rPr lang="hu-HU" sz="2800" b="0" dirty="0"/>
            </a:br>
            <a:r>
              <a:rPr lang="hu-HU" sz="2000" b="0" dirty="0"/>
              <a:t> </a:t>
            </a:r>
            <a:r>
              <a:rPr lang="hu-HU" sz="2000" dirty="0"/>
              <a:t>„Vízárpolitika </a:t>
            </a:r>
            <a:r>
              <a:rPr lang="hu-HU" sz="2000" dirty="0" smtClean="0"/>
              <a:t> a  </a:t>
            </a:r>
            <a:r>
              <a:rPr lang="hu-HU" sz="2000" dirty="0"/>
              <a:t>költségmegtérülés érvényesítésére és egyéb gazdasági ösztönzők a Víz Keretirányelv céljainak elérése érdekében,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Gazdaság-szabályozási </a:t>
            </a:r>
            <a:r>
              <a:rPr lang="hu-HU" sz="2000" dirty="0"/>
              <a:t>Koncepció” </a:t>
            </a:r>
            <a:r>
              <a:rPr lang="hu-HU" sz="2000" dirty="0" smtClean="0"/>
              <a:t> </a:t>
            </a:r>
            <a:br>
              <a:rPr lang="hu-HU" sz="2000" dirty="0" smtClean="0"/>
            </a:br>
            <a:r>
              <a:rPr lang="hu-HU" sz="2000" dirty="0" smtClean="0"/>
              <a:t>ORSZÁGOS Fórum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000" b="0" dirty="0"/>
              <a:t/>
            </a:r>
            <a:br>
              <a:rPr lang="hu-HU" sz="2000" b="0" dirty="0"/>
            </a:br>
            <a:r>
              <a:rPr lang="hu-HU" sz="2000" b="0" dirty="0" smtClean="0"/>
              <a:t> </a:t>
            </a:r>
            <a:r>
              <a:rPr lang="hu-HU" sz="2000" dirty="0"/>
              <a:t>„</a:t>
            </a:r>
            <a:r>
              <a:rPr lang="hu-HU" sz="2000" dirty="0" smtClean="0"/>
              <a:t>Települési vízgazdálkodás” 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400" dirty="0" smtClean="0"/>
              <a:t>A </a:t>
            </a:r>
            <a:r>
              <a:rPr lang="hu-HU" sz="2400" dirty="0" smtClean="0"/>
              <a:t>gazdaság szabályozási javaslatok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cap="none" dirty="0" smtClean="0"/>
              <a:t/>
            </a:r>
            <a:br>
              <a:rPr lang="hu-HU" sz="2400" cap="none" dirty="0" smtClean="0"/>
            </a:br>
            <a:r>
              <a:rPr lang="hu-HU" sz="2400" cap="none" dirty="0" smtClean="0"/>
              <a:t>RÁKOSI </a:t>
            </a:r>
            <a:r>
              <a:rPr lang="hu-HU" sz="2400" cap="none" dirty="0"/>
              <a:t>JUDIT – </a:t>
            </a:r>
            <a:r>
              <a:rPr lang="hu-HU" sz="2400" cap="none" dirty="0" smtClean="0"/>
              <a:t>ÖKO </a:t>
            </a:r>
            <a:r>
              <a:rPr lang="hu-HU" sz="2400" cap="none" dirty="0" err="1" smtClean="0"/>
              <a:t>Zrt</a:t>
            </a:r>
            <a:r>
              <a:rPr lang="hu-HU" sz="2400" cap="none" dirty="0"/>
              <a:t/>
            </a:r>
            <a:br>
              <a:rPr lang="hu-HU" sz="2400" cap="none" dirty="0"/>
            </a:br>
            <a:r>
              <a:rPr lang="hu-HU" sz="2400" cap="none" dirty="0"/>
              <a:t/>
            </a:r>
            <a:br>
              <a:rPr lang="hu-HU" sz="2400" cap="none" dirty="0"/>
            </a:br>
            <a:endParaRPr lang="hu-HU" sz="2400" cap="non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3" y="6093297"/>
            <a:ext cx="79208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936104"/>
          </a:xfrm>
        </p:spPr>
        <p:txBody>
          <a:bodyPr/>
          <a:lstStyle/>
          <a:p>
            <a:r>
              <a:rPr lang="hu-HU" dirty="0" smtClean="0"/>
              <a:t>Nemzetközi példák a vízvisszatartás ösztönzésére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dirty="0"/>
              <a:t>Zöld tetők építése esetén közvetlen pénzügyi támogatás a német és osztrák városokban, vagy a csatornadíj csökkentése. Bécsben 2003 és 2010 között 16 ezer m2 tetőfelület zöldítése valósult meg.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Területarányos </a:t>
            </a:r>
            <a:r>
              <a:rPr lang="hu-HU" dirty="0"/>
              <a:t>vízelvezető díjat fizetnek azok az ingatlantulajdonosok, ahonnan a víz nem tud lefolyni, áthatolhatatlan felszíni területük van. Vízelvezetési díj Dániában, vihar díj Svédországban.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/>
              <a:t>háztartások jövedelmi adójának csökkentése, ha esővíz összegyűjtő csatornát építenek, amely csökkenti a záporvíz csatornába kerülését.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252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Javaslat a csapadékvíz-gazdálkodás díjszabályozására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hu-HU" sz="2000" dirty="0"/>
              <a:t>A díj alapja az ingatlan burkolt felülete (m2).</a:t>
            </a:r>
          </a:p>
          <a:p>
            <a:pPr lvl="0"/>
            <a:r>
              <a:rPr lang="hu-HU" sz="2000" dirty="0"/>
              <a:t>A díjbevételek fedezetet kell, hogy nyújtsanak a csapadékvíz gyűjtés és kezelés költségeire.</a:t>
            </a:r>
          </a:p>
          <a:p>
            <a:pPr lvl="0"/>
            <a:r>
              <a:rPr lang="hu-HU" sz="2000" dirty="0"/>
              <a:t>Díjfizetési </a:t>
            </a:r>
            <a:r>
              <a:rPr lang="hu-HU" sz="2000" dirty="0" smtClean="0"/>
              <a:t>mentesség</a:t>
            </a:r>
            <a:r>
              <a:rPr lang="hu-HU" sz="2000" dirty="0"/>
              <a:t>, ha megfelelő vízvisszatartási, beszivárogtatási megoldást alkalmaz a tulajdonos.</a:t>
            </a:r>
          </a:p>
          <a:p>
            <a:pPr lvl="0"/>
            <a:r>
              <a:rPr lang="hu-HU" sz="2000" dirty="0" smtClean="0"/>
              <a:t>Első időszakban intenzív információ átadás az </a:t>
            </a:r>
            <a:r>
              <a:rPr lang="hu-HU" sz="2000" dirty="0"/>
              <a:t>ingatlantulajdonosok, </a:t>
            </a:r>
            <a:r>
              <a:rPr lang="hu-HU" sz="2000" dirty="0" smtClean="0"/>
              <a:t>és a </a:t>
            </a:r>
            <a:r>
              <a:rPr lang="hu-HU" sz="2000" dirty="0"/>
              <a:t>csapadékvíz szolgáltató számára a csapadékvíz visszatartás és hasznosítás </a:t>
            </a:r>
            <a:r>
              <a:rPr lang="hu-HU" sz="2000" dirty="0" smtClean="0"/>
              <a:t>lehetőségeiről. Az </a:t>
            </a:r>
            <a:r>
              <a:rPr lang="hu-HU" sz="2000" dirty="0"/>
              <a:t>új, költség-hatékony megoldások terjedését </a:t>
            </a:r>
            <a:r>
              <a:rPr lang="hu-HU" sz="2000" dirty="0" smtClean="0"/>
              <a:t>kedvezményekkel </a:t>
            </a:r>
            <a:r>
              <a:rPr lang="hu-HU" sz="2000" dirty="0"/>
              <a:t>vagy támogatással </a:t>
            </a:r>
            <a:r>
              <a:rPr lang="hu-HU" sz="2000" dirty="0"/>
              <a:t> </a:t>
            </a:r>
            <a:r>
              <a:rPr lang="hu-HU" sz="2000" dirty="0" smtClean="0"/>
              <a:t>kell segíteni</a:t>
            </a:r>
            <a:endParaRPr lang="hu-HU" sz="2000" dirty="0"/>
          </a:p>
          <a:p>
            <a:pPr lvl="0"/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/>
              <a:t>települési csapadékvíz elvezetés befogadása élővízbe, csatornarendszerbe csak akkor </a:t>
            </a:r>
            <a:r>
              <a:rPr lang="hu-HU" sz="2000" dirty="0" smtClean="0"/>
              <a:t>legyen ingyenes</a:t>
            </a:r>
            <a:r>
              <a:rPr lang="hu-HU" sz="2000" dirty="0"/>
              <a:t>, ha a település lépéseket tesz a vízvisszatartásra, hasznosításra, a vízjárta területek kijelölésére, használatára ill. </a:t>
            </a:r>
            <a:r>
              <a:rPr lang="hu-HU" sz="2000" dirty="0" err="1"/>
              <a:t>ezirányú</a:t>
            </a:r>
            <a:r>
              <a:rPr lang="hu-HU" sz="2000" dirty="0"/>
              <a:t> ösztönzőket biztosít az ingatlan tulajdonosok számára is. 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709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800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előadás témái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Víziközművek</a:t>
            </a:r>
            <a:endParaRPr lang="hu-HU" sz="2400" dirty="0" smtClean="0"/>
          </a:p>
          <a:p>
            <a:r>
              <a:rPr lang="hu-HU" sz="2400" dirty="0" smtClean="0"/>
              <a:t>Egyedi szennyvízkezelés</a:t>
            </a:r>
            <a:endParaRPr lang="hu-HU" sz="2400" dirty="0" smtClean="0"/>
          </a:p>
          <a:p>
            <a:r>
              <a:rPr lang="hu-HU" sz="2400" dirty="0" smtClean="0"/>
              <a:t>Települési csapadékvíz-gazdálkodás</a:t>
            </a: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6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30065"/>
            <a:ext cx="8795733" cy="936104"/>
          </a:xfrm>
        </p:spPr>
        <p:txBody>
          <a:bodyPr/>
          <a:lstStyle/>
          <a:p>
            <a:pPr algn="ctr"/>
            <a:r>
              <a:rPr lang="hu-HU" dirty="0" err="1" smtClean="0"/>
              <a:t>Víziközmű</a:t>
            </a:r>
            <a:r>
              <a:rPr lang="hu-HU" dirty="0" smtClean="0"/>
              <a:t> Díjrendszer, díjstruktúra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000" dirty="0" smtClean="0"/>
              <a:t>MEKH kompetencia. </a:t>
            </a:r>
            <a:endParaRPr lang="hu-HU" sz="2000" dirty="0"/>
          </a:p>
          <a:p>
            <a:r>
              <a:rPr lang="hu-HU" sz="2000" dirty="0" smtClean="0"/>
              <a:t>Egy </a:t>
            </a:r>
            <a:r>
              <a:rPr lang="hu-HU" sz="2000" dirty="0"/>
              <a:t>lehetséges irány a díjbevételek növelésére a progresszív díjrendszer - emelkedő blokk tarifák - bevezetése (kis fogyasztás esetén alacsony díj), alapdíjjal kombinálva is. Ennek több előnyös hatása van:</a:t>
            </a:r>
          </a:p>
          <a:p>
            <a:pPr lvl="1"/>
            <a:r>
              <a:rPr lang="hu-HU" sz="2000" dirty="0"/>
              <a:t>javul a megfizethetőség az alacsonyabb jövedelmű fogyasztóknál;</a:t>
            </a:r>
          </a:p>
          <a:p>
            <a:pPr lvl="1"/>
            <a:r>
              <a:rPr lang="hu-HU" sz="2000" dirty="0"/>
              <a:t>emelkedik a bevétel szintje;</a:t>
            </a:r>
          </a:p>
          <a:p>
            <a:pPr lvl="1"/>
            <a:r>
              <a:rPr lang="hu-HU" sz="2000" dirty="0"/>
              <a:t>víztakarékosságra ösztönöz a </a:t>
            </a:r>
            <a:r>
              <a:rPr lang="hu-HU" sz="2000" dirty="0" smtClean="0"/>
              <a:t>nagyfogyasztóknál</a:t>
            </a:r>
            <a:endParaRPr lang="hu-HU" sz="2000" dirty="0"/>
          </a:p>
          <a:p>
            <a:r>
              <a:rPr lang="hu-HU" sz="2000" dirty="0" smtClean="0"/>
              <a:t>A </a:t>
            </a:r>
            <a:r>
              <a:rPr lang="hu-HU" sz="2000" dirty="0"/>
              <a:t>vízkészletek védelme érdekében </a:t>
            </a:r>
            <a:r>
              <a:rPr lang="hu-HU" sz="2000" dirty="0" smtClean="0"/>
              <a:t>és a kapacitáskihasználás miatt is célszerű az </a:t>
            </a:r>
            <a:r>
              <a:rPr lang="hu-HU" sz="2000" dirty="0"/>
              <a:t>ivóvíz célú gazdasági vízhasználatokat az államilag felügyelt víziközmű-szolgáltatás irányába terelni, melyhez a VKJ szorzókat ennek megfelelően kell módosítani.      </a:t>
            </a:r>
          </a:p>
          <a:p>
            <a:r>
              <a:rPr lang="hu-HU" sz="2000" dirty="0"/>
              <a:t>.</a:t>
            </a:r>
          </a:p>
          <a:p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97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pPr algn="ctr"/>
            <a:r>
              <a:rPr lang="hu-HU" dirty="0" smtClean="0"/>
              <a:t>Rekonstrukció Finanszírozási Stratégia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u-HU" sz="1900" dirty="0" smtClean="0"/>
          </a:p>
          <a:p>
            <a:r>
              <a:rPr lang="hu-HU" sz="1900" b="1" dirty="0"/>
              <a:t>A finanszírozás legkritikusabb kérdése az évtizedek alatt felhalmozódott rekonstrukciók forráshiánya </a:t>
            </a:r>
            <a:endParaRPr lang="hu-HU" sz="1900" b="1" dirty="0" smtClean="0"/>
          </a:p>
          <a:p>
            <a:r>
              <a:rPr lang="hu-HU" sz="1900" dirty="0" smtClean="0"/>
              <a:t>A díjak nem </a:t>
            </a:r>
            <a:r>
              <a:rPr lang="hu-HU" sz="1900" dirty="0" smtClean="0"/>
              <a:t>nyújthatnak megfizethetőségi megfontolásokból (jelenlegi fogyasztókra nem is lehet az évtizedes elmaradásokat terhelni) </a:t>
            </a:r>
            <a:r>
              <a:rPr lang="hu-HU" sz="1900" dirty="0" smtClean="0"/>
              <a:t>elegendő fedezetet az elmaradt rekonstrukciók finanszírozására</a:t>
            </a:r>
          </a:p>
          <a:p>
            <a:pPr lvl="0"/>
            <a:r>
              <a:rPr lang="hu-HU" sz="1900" b="1" dirty="0" smtClean="0"/>
              <a:t>Rekonstrukció finanszírozási stratégia elemei: </a:t>
            </a:r>
          </a:p>
          <a:p>
            <a:pPr lvl="1"/>
            <a:r>
              <a:rPr lang="hu-HU" sz="1900" dirty="0" smtClean="0"/>
              <a:t>jelenlegi </a:t>
            </a:r>
            <a:r>
              <a:rPr lang="hu-HU" sz="1900" dirty="0"/>
              <a:t>forráselvonások megszüntetése (különösképpen a közműadó kivezetése);</a:t>
            </a:r>
          </a:p>
          <a:p>
            <a:pPr lvl="1"/>
            <a:r>
              <a:rPr lang="hu-HU" sz="1900" dirty="0"/>
              <a:t>a költségfedezés irányába mozduló díjrendelet minél hamarabb történő elfogadása;</a:t>
            </a:r>
          </a:p>
          <a:p>
            <a:pPr lvl="1"/>
            <a:r>
              <a:rPr lang="hu-HU" sz="1900" dirty="0" smtClean="0"/>
              <a:t>hazai </a:t>
            </a:r>
            <a:r>
              <a:rPr lang="hu-HU" sz="1900" dirty="0"/>
              <a:t>és EU támogatások igénybevétele;</a:t>
            </a:r>
          </a:p>
          <a:p>
            <a:pPr lvl="1"/>
            <a:r>
              <a:rPr lang="hu-HU" sz="1900" dirty="0"/>
              <a:t>kedvezményes hitelek biztosítása, mint a támogatás egy formája;</a:t>
            </a:r>
          </a:p>
          <a:p>
            <a:pPr lvl="1"/>
            <a:r>
              <a:rPr lang="hu-HU" sz="1900" dirty="0"/>
              <a:t>rekonstrukciók ütemezése (gördülő fejlesztési tervek).</a:t>
            </a:r>
          </a:p>
          <a:p>
            <a:r>
              <a:rPr lang="hu-HU" sz="1900" dirty="0" smtClean="0"/>
              <a:t>E </a:t>
            </a:r>
            <a:r>
              <a:rPr lang="hu-HU" sz="1900" dirty="0"/>
              <a:t>kérdéskör megoldása döntően segítené a </a:t>
            </a:r>
            <a:r>
              <a:rPr lang="hu-HU" sz="1900" dirty="0" err="1"/>
              <a:t>víziközmű</a:t>
            </a:r>
            <a:r>
              <a:rPr lang="hu-HU" sz="1900" dirty="0"/>
              <a:t> szektor fenntartható pályára állítását.  </a:t>
            </a:r>
          </a:p>
          <a:p>
            <a:endParaRPr lang="hu-HU" sz="1900" b="1" dirty="0" smtClean="0"/>
          </a:p>
          <a:p>
            <a:endParaRPr lang="hu-HU" sz="2000" b="1" dirty="0" smtClean="0"/>
          </a:p>
          <a:p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049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r>
              <a:rPr lang="hu-HU" dirty="0" smtClean="0"/>
              <a:t>Pontszerű szennyezések további csökkentése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Szennyvízprogram VKI terminológiával alapintézkedés befejeződik KEHOP forrásból, de sok helyen szükség lesz további intézkedésekre a víztest jó állapotának elérésére. Új szennyvízprogram. </a:t>
            </a:r>
          </a:p>
          <a:p>
            <a:r>
              <a:rPr lang="hu-HU" sz="2200" dirty="0"/>
              <a:t>Új szennyvíztisztító telep </a:t>
            </a:r>
            <a:r>
              <a:rPr lang="hu-HU" sz="2200" dirty="0" smtClean="0"/>
              <a:t>létesítése</a:t>
            </a:r>
            <a:r>
              <a:rPr lang="hu-HU" sz="2200" dirty="0"/>
              <a:t>, meglévő </a:t>
            </a:r>
            <a:r>
              <a:rPr lang="hu-HU" sz="2200" dirty="0" smtClean="0"/>
              <a:t>szennyvíztisztító telepek  </a:t>
            </a:r>
            <a:r>
              <a:rPr lang="hu-HU" sz="2200" dirty="0"/>
              <a:t>korszerűsítése (rekonstrukció, kapacitás növelés, technológia </a:t>
            </a:r>
            <a:r>
              <a:rPr lang="hu-HU" sz="2200" dirty="0" smtClean="0"/>
              <a:t>fejlesztés </a:t>
            </a:r>
          </a:p>
          <a:p>
            <a:r>
              <a:rPr lang="hu-HU" sz="2200" dirty="0"/>
              <a:t>Alternatív szennyvíz elhelyezési mód (pl. tisztított szennyvíz nyárfás elhelyezése, átvezetés másik befogadóba), a befogadó felszín alatti vagy felszíni víztest jó állapotának veszélyeztetése </a:t>
            </a:r>
            <a:r>
              <a:rPr lang="hu-HU" sz="2200" dirty="0" smtClean="0"/>
              <a:t>nélkül</a:t>
            </a:r>
          </a:p>
          <a:p>
            <a:r>
              <a:rPr lang="hu-HU" sz="2200" dirty="0" smtClean="0"/>
              <a:t>Finanszírozási lehetőség megteremtése</a:t>
            </a:r>
            <a:endParaRPr lang="hu-HU" sz="22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677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Ivóvíz-minőség javítása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Az ivóvízminőség-javító program befejeződik KEHOP forrásokból. De az öt paraméteren kívüli problémák megoldása jogszabályi kötelesség. </a:t>
            </a:r>
          </a:p>
          <a:p>
            <a:r>
              <a:rPr lang="hu-HU" sz="2400" dirty="0" smtClean="0"/>
              <a:t>Ólom, vas, mangán stb.</a:t>
            </a:r>
          </a:p>
          <a:p>
            <a:r>
              <a:rPr lang="hu-HU" sz="2400" dirty="0" smtClean="0"/>
              <a:t>Új Ivóvízminőség-javító program </a:t>
            </a:r>
          </a:p>
          <a:p>
            <a:r>
              <a:rPr lang="hu-HU" sz="2400" dirty="0" err="1"/>
              <a:t>Vízbázisvédelem</a:t>
            </a:r>
            <a:r>
              <a:rPr lang="hu-HU" sz="2400" dirty="0"/>
              <a:t>, biztonságba helyezés (sok helyen nem történt </a:t>
            </a:r>
            <a:r>
              <a:rPr lang="hu-HU" sz="2400" dirty="0" smtClean="0"/>
              <a:t>meg, a határozatokat nem adták ki)</a:t>
            </a:r>
          </a:p>
          <a:p>
            <a:r>
              <a:rPr lang="hu-HU" sz="2400" dirty="0" smtClean="0"/>
              <a:t>Finanszírozási lehetőségek átgondolni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20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r>
              <a:rPr lang="hu-HU" dirty="0" smtClean="0"/>
              <a:t>Egyedi, decentralizált szennyvízkezelés feltételek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Kötelező közszolgáltatás legyen (ne csak az elszállítás)</a:t>
            </a:r>
          </a:p>
          <a:p>
            <a:endParaRPr lang="hu-HU" sz="2400" dirty="0" smtClean="0"/>
          </a:p>
          <a:p>
            <a:r>
              <a:rPr lang="hu-HU" sz="2400" dirty="0" smtClean="0"/>
              <a:t>Szolgáltatók legyenek (megfontolandó </a:t>
            </a:r>
            <a:r>
              <a:rPr lang="hu-HU" sz="2400" dirty="0" err="1" smtClean="0"/>
              <a:t>víziközmű</a:t>
            </a:r>
            <a:r>
              <a:rPr lang="hu-HU" sz="2400" dirty="0" smtClean="0"/>
              <a:t>, vagy önálló)</a:t>
            </a:r>
          </a:p>
          <a:p>
            <a:endParaRPr lang="hu-HU" sz="2400" dirty="0" smtClean="0"/>
          </a:p>
          <a:p>
            <a:r>
              <a:rPr lang="hu-HU" sz="2400" dirty="0" smtClean="0"/>
              <a:t>Hatásos szemléletformálás</a:t>
            </a:r>
          </a:p>
          <a:p>
            <a:endParaRPr lang="hu-HU" sz="2400" dirty="0" smtClean="0"/>
          </a:p>
          <a:p>
            <a:r>
              <a:rPr lang="hu-HU" sz="2400" dirty="0" smtClean="0"/>
              <a:t>2000 Le alatt 2014-2020 között nincs finanszírozás, prioritási sorrend vízvédelmi szempontok alapján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36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936104"/>
          </a:xfrm>
        </p:spPr>
        <p:txBody>
          <a:bodyPr>
            <a:normAutofit/>
          </a:bodyPr>
          <a:lstStyle/>
          <a:p>
            <a:r>
              <a:rPr lang="hu-HU" dirty="0"/>
              <a:t> </a:t>
            </a:r>
            <a:r>
              <a:rPr lang="hu-HU" dirty="0" smtClean="0"/>
              <a:t>Egy megfontolandó javaslat az egyedi szennyvízkezelési díjrendszerre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Cél: környezetszennyezéssel </a:t>
            </a:r>
            <a:r>
              <a:rPr lang="hu-HU" dirty="0"/>
              <a:t>járó tevékenységre való </a:t>
            </a:r>
            <a:r>
              <a:rPr lang="hu-HU" dirty="0" smtClean="0"/>
              <a:t>motiváció megszüntetése</a:t>
            </a:r>
          </a:p>
          <a:p>
            <a:r>
              <a:rPr lang="hu-HU" dirty="0" smtClean="0"/>
              <a:t>A vízfogyasztás alapján fizetett díj</a:t>
            </a:r>
          </a:p>
          <a:p>
            <a:r>
              <a:rPr lang="hu-HU" dirty="0" smtClean="0"/>
              <a:t>Cserébe a </a:t>
            </a:r>
            <a:r>
              <a:rPr lang="hu-HU" dirty="0"/>
              <a:t>közszolgáltató köteles ellátni a szennyvíz kezelésével kapcsolatos feladatokat (egyedi szennyvíztisztító vagy szikkasztó kialakítása - ha az még nem létezik vagy nem megfelelő színvonalú -, az összegyűlt szennyvíz </a:t>
            </a:r>
            <a:r>
              <a:rPr lang="hu-HU" dirty="0" smtClean="0"/>
              <a:t>elszállítása</a:t>
            </a:r>
          </a:p>
          <a:p>
            <a:r>
              <a:rPr lang="hu-HU" dirty="0" smtClean="0"/>
              <a:t>Nem lesz érdeke sem az ingatlan tulajdonosnak, sem a szippantott szennyvíz begyűjtőinek  az illegális elhelyezés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06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>
          <a:xfrm>
            <a:off x="457200" y="458899"/>
            <a:ext cx="8229600" cy="491902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dirty="0" smtClean="0"/>
              <a:t>Csapadékvíz-gazdálkodás és </a:t>
            </a:r>
            <a:r>
              <a:rPr lang="hu-HU" altLang="hu-HU" dirty="0" err="1" smtClean="0"/>
              <a:t>víziközművek</a:t>
            </a:r>
            <a:endParaRPr lang="hu-HU" altLang="hu-HU" dirty="0" smtClean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>
          <a:xfrm>
            <a:off x="684213" y="1268413"/>
            <a:ext cx="8229600" cy="5572125"/>
          </a:xfrm>
        </p:spPr>
        <p:txBody>
          <a:bodyPr>
            <a:normAutofit/>
          </a:bodyPr>
          <a:lstStyle/>
          <a:p>
            <a:r>
              <a:rPr lang="hu-HU" sz="2000" dirty="0" smtClean="0"/>
              <a:t>Cél:  A vízvisszatartásra, vízhasznosításra ösztönzés , a színvonalas szolgáltatás</a:t>
            </a:r>
          </a:p>
          <a:p>
            <a:r>
              <a:rPr lang="hu-HU" sz="2000" dirty="0" smtClean="0"/>
              <a:t>Ma is érintett mind az egyesített, mind az elválasztott rendszernél a </a:t>
            </a:r>
            <a:r>
              <a:rPr lang="hu-HU" sz="2000" dirty="0" err="1" smtClean="0"/>
              <a:t>víziközmű</a:t>
            </a:r>
            <a:r>
              <a:rPr lang="hu-HU" sz="2000" dirty="0" smtClean="0"/>
              <a:t> szektor.  </a:t>
            </a:r>
            <a:endParaRPr lang="hu-HU" sz="2000" dirty="0"/>
          </a:p>
          <a:p>
            <a:r>
              <a:rPr lang="hu-HU" sz="2000" dirty="0" smtClean="0"/>
              <a:t>Egyesített rendszereknél a kapacitások méretezése a csapadékvíztől függ. Jelentős költségmegtakarítási lehetőségek vannak megfelelő csapadékvíz-gazdálkodás esetén, ami csatornadíj csökkenést jelenthet.</a:t>
            </a:r>
          </a:p>
          <a:p>
            <a:r>
              <a:rPr lang="hu-HU" sz="2000" dirty="0" smtClean="0"/>
              <a:t>Elválasztott rendszereknél az infiltráció (30%)  jelentős részben a nem megfelelő csapadékvíz-elvezetés miatt van</a:t>
            </a:r>
            <a:endParaRPr lang="hu-HU" sz="2000" dirty="0"/>
          </a:p>
          <a:p>
            <a:r>
              <a:rPr lang="hu-HU" sz="2000" dirty="0" smtClean="0"/>
              <a:t>Javasolt, hogy a csapadékvíz-gazdálkodás a </a:t>
            </a:r>
            <a:r>
              <a:rPr lang="hu-HU" sz="2000" dirty="0" err="1"/>
              <a:t>víziközmű</a:t>
            </a:r>
            <a:r>
              <a:rPr lang="hu-HU" sz="2000" dirty="0"/>
              <a:t> szolgáltatás </a:t>
            </a:r>
            <a:r>
              <a:rPr lang="hu-HU" sz="2000" dirty="0" smtClean="0"/>
              <a:t>részeként működjön , </a:t>
            </a:r>
            <a:r>
              <a:rPr lang="hu-HU" sz="2000" dirty="0"/>
              <a:t>de számviteli szétválasztással, önálló pénzügyi nyilvántartásokkal. </a:t>
            </a: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73F50-446C-4039-923B-05D6BA0A804E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13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714</Words>
  <Application>Microsoft Office PowerPoint</Application>
  <PresentationFormat>Diavetítés a képernyőre (4:3 oldalarány)</PresentationFormat>
  <Paragraphs>80</Paragraphs>
  <Slides>12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  „Vízárpolitika  a  költségmegtérülés érvényesítésére és egyéb gazdasági ösztönzők a Víz Keretirányelv céljainak elérése érdekében,  Gazdaság-szabályozási Koncepció”   ORSZÁGOS Fórum   „Települési vízgazdálkodás”   A gazdaság szabályozási javaslatok  RÁKOSI JUDIT – ÖKO Zrt  </vt:lpstr>
      <vt:lpstr>Az előadás témái</vt:lpstr>
      <vt:lpstr>Víziközmű Díjrendszer, díjstruktúra</vt:lpstr>
      <vt:lpstr>Rekonstrukció Finanszírozási Stratégia </vt:lpstr>
      <vt:lpstr>Pontszerű szennyezések további csökkentése</vt:lpstr>
      <vt:lpstr>Ivóvíz-minőség javítása</vt:lpstr>
      <vt:lpstr>Egyedi, decentralizált szennyvízkezelés feltételek</vt:lpstr>
      <vt:lpstr> Egy megfontolandó javaslat az egyedi szennyvízkezelési díjrendszerre</vt:lpstr>
      <vt:lpstr>Csapadékvíz-gazdálkodás és víziközművek</vt:lpstr>
      <vt:lpstr>Nemzetközi példák a vízvisszatartás ösztönzésére</vt:lpstr>
      <vt:lpstr>Javaslat a csapadékvíz-gazdálkodás díjszabályozására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Jutka</cp:lastModifiedBy>
  <cp:revision>98</cp:revision>
  <dcterms:created xsi:type="dcterms:W3CDTF">2014-03-03T11:13:53Z</dcterms:created>
  <dcterms:modified xsi:type="dcterms:W3CDTF">2015-06-18T04:44:16Z</dcterms:modified>
</cp:coreProperties>
</file>